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9" name="Títu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pt-PT" smtClean="0"/>
              <a:t>Clique para editar o estilo</a:t>
            </a:r>
            <a:endParaRPr kumimoji="0" lang="en-US"/>
          </a:p>
        </p:txBody>
      </p:sp>
      <p:sp>
        <p:nvSpPr>
          <p:cNvPr id="17" name="Subtítu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PT" smtClean="0"/>
              <a:t>Faça clique para editar o estilo</a:t>
            </a:r>
            <a:endParaRPr kumimoji="0" lang="en-US"/>
          </a:p>
        </p:txBody>
      </p:sp>
      <p:sp>
        <p:nvSpPr>
          <p:cNvPr id="30" name="Marcador de Posição da Data 29"/>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19" name="Marcador de Posição do Rodapé 18"/>
          <p:cNvSpPr>
            <a:spLocks noGrp="1"/>
          </p:cNvSpPr>
          <p:nvPr>
            <p:ph type="ftr" sz="quarter" idx="11"/>
          </p:nvPr>
        </p:nvSpPr>
        <p:spPr/>
        <p:txBody>
          <a:bodyPr/>
          <a:lstStyle/>
          <a:p>
            <a:endParaRPr lang="pt-PT"/>
          </a:p>
        </p:txBody>
      </p:sp>
      <p:sp>
        <p:nvSpPr>
          <p:cNvPr id="27" name="Marcador de Posição do Número do Diapositivo 26"/>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PT" smtClean="0"/>
              <a:t>Clique para editar o estilo</a:t>
            </a:r>
            <a:endParaRPr kumimoji="0" lang="en-US"/>
          </a:p>
        </p:txBody>
      </p:sp>
      <p:sp>
        <p:nvSpPr>
          <p:cNvPr id="3" name="Marcador de Posição de Texto Vertical 2"/>
          <p:cNvSpPr>
            <a:spLocks noGrp="1"/>
          </p:cNvSpPr>
          <p:nvPr>
            <p:ph type="body" orient="vert" idx="1"/>
          </p:nvPr>
        </p:nvSpPr>
        <p:spPr/>
        <p:txBody>
          <a:bodyPr vert="eaVer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a Data 3"/>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914401"/>
            <a:ext cx="2057400" cy="5211763"/>
          </a:xfrm>
        </p:spPr>
        <p:txBody>
          <a:bodyPr vert="eaVert"/>
          <a:lstStyle/>
          <a:p>
            <a:r>
              <a:rPr kumimoji="0" lang="pt-PT" smtClean="0"/>
              <a:t>Clique para editar o estilo</a:t>
            </a:r>
            <a:endParaRPr kumimoji="0" lang="en-US"/>
          </a:p>
        </p:txBody>
      </p:sp>
      <p:sp>
        <p:nvSpPr>
          <p:cNvPr id="3" name="Marcador de Posição de Texto Vertical 2"/>
          <p:cNvSpPr>
            <a:spLocks noGrp="1"/>
          </p:cNvSpPr>
          <p:nvPr>
            <p:ph type="body" orient="vert" idx="1"/>
          </p:nvPr>
        </p:nvSpPr>
        <p:spPr>
          <a:xfrm>
            <a:off x="457200" y="914401"/>
            <a:ext cx="6019800" cy="5211763"/>
          </a:xfrm>
        </p:spPr>
        <p:txBody>
          <a:bodyPr vert="eaVer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a Data 3"/>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PT" smtClean="0"/>
              <a:t>Clique para editar o estilo</a:t>
            </a:r>
            <a:endParaRPr kumimoji="0" lang="en-US"/>
          </a:p>
        </p:txBody>
      </p:sp>
      <p:sp>
        <p:nvSpPr>
          <p:cNvPr id="3" name="Marcador de Posição de Conteúdo 2"/>
          <p:cNvSpPr>
            <a:spLocks noGrp="1"/>
          </p:cNvSpPr>
          <p:nvPr>
            <p:ph idx="1"/>
          </p:nvPr>
        </p:nvSpPr>
        <p:spPr/>
        <p:txBody>
          <a:body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a Data 3"/>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pt-PT" smtClean="0"/>
              <a:t>Clique para editar o estilo</a:t>
            </a:r>
            <a:endParaRPr kumimoji="0" lang="en-US"/>
          </a:p>
        </p:txBody>
      </p:sp>
      <p:sp>
        <p:nvSpPr>
          <p:cNvPr id="3" name="Marcador de Posição do Tex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PT" smtClean="0"/>
              <a:t>Clique para editar os estilos</a:t>
            </a:r>
          </a:p>
        </p:txBody>
      </p:sp>
      <p:sp>
        <p:nvSpPr>
          <p:cNvPr id="4" name="Marcador de Posição da Data 3"/>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229600" cy="1143000"/>
          </a:xfrm>
        </p:spPr>
        <p:txBody>
          <a:bodyPr/>
          <a:lstStyle/>
          <a:p>
            <a:r>
              <a:rPr kumimoji="0" lang="pt-PT" smtClean="0"/>
              <a:t>Clique para editar o estilo</a:t>
            </a:r>
            <a:endParaRPr kumimoji="0" lang="en-US"/>
          </a:p>
        </p:txBody>
      </p:sp>
      <p:sp>
        <p:nvSpPr>
          <p:cNvPr id="3" name="Marcador de Posição de Conteúd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e Conteúd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5" name="Marcador de Posição da Data 4"/>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229600" cy="1143000"/>
          </a:xfrm>
        </p:spPr>
        <p:txBody>
          <a:bodyPr tIns="45720" anchor="b"/>
          <a:lstStyle>
            <a:lvl1pPr>
              <a:defRPr/>
            </a:lvl1pPr>
          </a:lstStyle>
          <a:p>
            <a:r>
              <a:rPr kumimoji="0" lang="pt-PT" smtClean="0"/>
              <a:t>Clique para editar o estilo</a:t>
            </a:r>
            <a:endParaRPr kumimoji="0" lang="en-US"/>
          </a:p>
        </p:txBody>
      </p:sp>
      <p:sp>
        <p:nvSpPr>
          <p:cNvPr id="3" name="Marcador de Posição do Tex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pt-PT" smtClean="0"/>
              <a:t>Clique para editar os estilos</a:t>
            </a:r>
          </a:p>
        </p:txBody>
      </p:sp>
      <p:sp>
        <p:nvSpPr>
          <p:cNvPr id="4" name="Marcador de Posição do Tex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pt-PT" smtClean="0"/>
              <a:t>Clique para editar os estilos</a:t>
            </a:r>
          </a:p>
        </p:txBody>
      </p:sp>
      <p:sp>
        <p:nvSpPr>
          <p:cNvPr id="5" name="Marcador de Posição de Conteúd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6" name="Marcador de Posição de Conteúd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7" name="Marcador de Posição da Data 6"/>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pt-PT" smtClean="0"/>
              <a:t>Clique para editar o estilo</a:t>
            </a:r>
            <a:endParaRPr kumimoji="0" lang="en-US"/>
          </a:p>
        </p:txBody>
      </p:sp>
      <p:sp>
        <p:nvSpPr>
          <p:cNvPr id="3" name="Marcador de Posição da Data 2"/>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pt-PT" smtClean="0"/>
              <a:t>Clique para editar o estilo</a:t>
            </a:r>
            <a:endParaRPr kumimoji="0" lang="en-US"/>
          </a:p>
        </p:txBody>
      </p:sp>
      <p:sp>
        <p:nvSpPr>
          <p:cNvPr id="3" name="Marcador de Posição do Tex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pt-PT" smtClean="0"/>
              <a:t>Clique para editar os estilos</a:t>
            </a:r>
          </a:p>
        </p:txBody>
      </p:sp>
      <p:sp>
        <p:nvSpPr>
          <p:cNvPr id="4" name="Marcador de Posição de Conteúd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5" name="Marcador de Posição da Data 4"/>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40B0EE11-C194-4F85-A2C2-15EAA1D2FFFA}" type="slidenum">
              <a:rPr lang="pt-PT" smtClean="0"/>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9" name="Cortar e Arredondar Rectângulo de Canto Simples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ângulo rectângu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ítu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pt-PT" smtClean="0"/>
              <a:t>Clique para editar o estilo</a:t>
            </a:r>
            <a:endParaRPr kumimoji="0" lang="en-US"/>
          </a:p>
        </p:txBody>
      </p:sp>
      <p:sp>
        <p:nvSpPr>
          <p:cNvPr id="4" name="Marcador de Posição do Tex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pt-PT" smtClean="0"/>
              <a:t>Clique para editar os estilos</a:t>
            </a:r>
          </a:p>
        </p:txBody>
      </p:sp>
      <p:sp>
        <p:nvSpPr>
          <p:cNvPr id="5" name="Marcador de Posição da Data 4"/>
          <p:cNvSpPr>
            <a:spLocks noGrp="1"/>
          </p:cNvSpPr>
          <p:nvPr>
            <p:ph type="dt" sz="half" idx="10"/>
          </p:nvPr>
        </p:nvSpPr>
        <p:spPr/>
        <p:txBody>
          <a:bodyPr/>
          <a:lstStyle/>
          <a:p>
            <a:fld id="{747EBAD5-DC55-429F-B100-C2A5ACE5C271}" type="datetimeFigureOut">
              <a:rPr lang="pt-PT" smtClean="0"/>
              <a:pPr/>
              <a:t>12-12-2009</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a:xfrm>
            <a:off x="8077200" y="6356350"/>
            <a:ext cx="609600" cy="365125"/>
          </a:xfrm>
        </p:spPr>
        <p:txBody>
          <a:bodyPr/>
          <a:lstStyle/>
          <a:p>
            <a:fld id="{40B0EE11-C194-4F85-A2C2-15EAA1D2FFFA}" type="slidenum">
              <a:rPr lang="pt-PT" smtClean="0"/>
              <a:pPr/>
              <a:t>‹nº›</a:t>
            </a:fld>
            <a:endParaRPr lang="pt-PT"/>
          </a:p>
        </p:txBody>
      </p:sp>
      <p:sp>
        <p:nvSpPr>
          <p:cNvPr id="3" name="Marcador de Posição da Imagem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pt-PT" smtClean="0"/>
              <a:t>Clique no ícone para adicionar uma imagem</a:t>
            </a:r>
            <a:endParaRPr kumimoji="0" lang="en-US" dirty="0"/>
          </a:p>
        </p:txBody>
      </p:sp>
      <p:sp>
        <p:nvSpPr>
          <p:cNvPr id="10" name="Forma liv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a liv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orma liv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a liv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Marcador de Posição do Títu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pt-PT" smtClean="0"/>
              <a:t>Clique para editar o estilo</a:t>
            </a:r>
            <a:endParaRPr kumimoji="0" lang="en-US"/>
          </a:p>
        </p:txBody>
      </p:sp>
      <p:sp>
        <p:nvSpPr>
          <p:cNvPr id="30" name="Marcador de Posição do Tex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pt-PT" smtClean="0"/>
              <a:t>Clique para editar os estilos</a:t>
            </a:r>
          </a:p>
          <a:p>
            <a:pPr lvl="1" eaLnBrk="1" latinLnBrk="0" hangingPunct="1"/>
            <a:r>
              <a:rPr kumimoji="0" lang="pt-PT" smtClean="0"/>
              <a:t>Segundo nível</a:t>
            </a:r>
          </a:p>
          <a:p>
            <a:pPr lvl="2" eaLnBrk="1" latinLnBrk="0" hangingPunct="1"/>
            <a:r>
              <a:rPr kumimoji="0" lang="pt-PT" smtClean="0"/>
              <a:t>Terceiro nível</a:t>
            </a:r>
          </a:p>
          <a:p>
            <a:pPr lvl="3" eaLnBrk="1" latinLnBrk="0" hangingPunct="1"/>
            <a:r>
              <a:rPr kumimoji="0" lang="pt-PT" smtClean="0"/>
              <a:t>Quarto nível</a:t>
            </a:r>
          </a:p>
          <a:p>
            <a:pPr lvl="4" eaLnBrk="1" latinLnBrk="0" hangingPunct="1"/>
            <a:r>
              <a:rPr kumimoji="0" lang="pt-PT" smtClean="0"/>
              <a:t>Quinto nível</a:t>
            </a:r>
            <a:endParaRPr kumimoji="0" lang="en-US"/>
          </a:p>
        </p:txBody>
      </p:sp>
      <p:sp>
        <p:nvSpPr>
          <p:cNvPr id="10" name="Marcador de Posição da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47EBAD5-DC55-429F-B100-C2A5ACE5C271}" type="datetimeFigureOut">
              <a:rPr lang="pt-PT" smtClean="0"/>
              <a:pPr/>
              <a:t>12-12-2009</a:t>
            </a:fld>
            <a:endParaRPr lang="pt-PT"/>
          </a:p>
        </p:txBody>
      </p:sp>
      <p:sp>
        <p:nvSpPr>
          <p:cNvPr id="22" name="Marcador de Posição do Rodapé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pt-PT"/>
          </a:p>
        </p:txBody>
      </p:sp>
      <p:sp>
        <p:nvSpPr>
          <p:cNvPr id="18" name="Marcador de Posição do Número do Diapositivo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0B0EE11-C194-4F85-A2C2-15EAA1D2FFFA}" type="slidenum">
              <a:rPr lang="pt-PT" smtClean="0"/>
              <a:pPr/>
              <a:t>‹nº›</a:t>
            </a:fld>
            <a:endParaRPr lang="pt-PT"/>
          </a:p>
        </p:txBody>
      </p:sp>
      <p:grpSp>
        <p:nvGrpSpPr>
          <p:cNvPr id="2" name="Grupo 1"/>
          <p:cNvGrpSpPr/>
          <p:nvPr/>
        </p:nvGrpSpPr>
        <p:grpSpPr>
          <a:xfrm>
            <a:off x="-19017" y="202408"/>
            <a:ext cx="9180548" cy="649224"/>
            <a:chOff x="-19045" y="216550"/>
            <a:chExt cx="9180548" cy="649224"/>
          </a:xfrm>
        </p:grpSpPr>
        <p:sp>
          <p:nvSpPr>
            <p:cNvPr id="12" name="Forma liv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a liv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71472" y="3214686"/>
            <a:ext cx="7851648" cy="1828800"/>
          </a:xfrm>
        </p:spPr>
        <p:txBody>
          <a:bodyPr>
            <a:normAutofit fontScale="90000"/>
          </a:bodyPr>
          <a:lstStyle/>
          <a:p>
            <a:r>
              <a:rPr lang="en-US" dirty="0" smtClean="0"/>
              <a:t>Raising environmental</a:t>
            </a:r>
            <a:br>
              <a:rPr lang="en-US" dirty="0" smtClean="0"/>
            </a:br>
            <a:r>
              <a:rPr lang="en-US" dirty="0" smtClean="0"/>
              <a:t>effectiveness of small business (a political </a:t>
            </a:r>
            <a:r>
              <a:rPr lang="en-US" dirty="0" err="1" smtClean="0"/>
              <a:t>prespective</a:t>
            </a:r>
            <a:r>
              <a:rPr lang="en-US" dirty="0" smtClean="0"/>
              <a:t>)</a:t>
            </a:r>
            <a:endParaRPr lang="pt-P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PT" dirty="0" err="1" smtClean="0"/>
              <a:t>Liberty</a:t>
            </a:r>
            <a:r>
              <a:rPr lang="pt-PT" dirty="0" smtClean="0"/>
              <a:t>, </a:t>
            </a:r>
            <a:r>
              <a:rPr lang="pt-PT" dirty="0" err="1" smtClean="0"/>
              <a:t>equality</a:t>
            </a:r>
            <a:r>
              <a:rPr lang="pt-PT" dirty="0" smtClean="0"/>
              <a:t>, </a:t>
            </a:r>
            <a:r>
              <a:rPr lang="pt-PT" dirty="0" err="1" smtClean="0"/>
              <a:t>fraternity</a:t>
            </a:r>
            <a:endParaRPr lang="pt-PT" dirty="0"/>
          </a:p>
        </p:txBody>
      </p:sp>
      <p:sp>
        <p:nvSpPr>
          <p:cNvPr id="3" name="Marcador de Posição de Conteúdo 2"/>
          <p:cNvSpPr>
            <a:spLocks noGrp="1"/>
          </p:cNvSpPr>
          <p:nvPr>
            <p:ph idx="1"/>
          </p:nvPr>
        </p:nvSpPr>
        <p:spPr>
          <a:xfrm>
            <a:off x="500034" y="1857364"/>
            <a:ext cx="4614866" cy="4525963"/>
          </a:xfrm>
        </p:spPr>
        <p:txBody>
          <a:bodyPr>
            <a:normAutofit/>
          </a:bodyPr>
          <a:lstStyle/>
          <a:p>
            <a:pPr>
              <a:buNone/>
            </a:pPr>
            <a:endParaRPr lang="en-US" dirty="0" smtClean="0"/>
          </a:p>
          <a:p>
            <a:pPr>
              <a:buNone/>
            </a:pPr>
            <a:r>
              <a:rPr lang="en-US" dirty="0" smtClean="0"/>
              <a:t>French Revolution</a:t>
            </a:r>
            <a:endParaRPr lang="pt-PT" dirty="0" smtClean="0"/>
          </a:p>
          <a:p>
            <a:pPr>
              <a:buNone/>
            </a:pPr>
            <a:endParaRPr lang="en-US" dirty="0"/>
          </a:p>
          <a:p>
            <a:pPr>
              <a:buNone/>
            </a:pPr>
            <a:endParaRPr lang="en-US" dirty="0" smtClean="0"/>
          </a:p>
          <a:p>
            <a:pPr>
              <a:buNone/>
            </a:pPr>
            <a:endParaRPr lang="en-US" dirty="0" smtClean="0"/>
          </a:p>
          <a:p>
            <a:pPr>
              <a:buNone/>
            </a:pPr>
            <a:endParaRPr lang="en-US" dirty="0" smtClean="0"/>
          </a:p>
          <a:p>
            <a:pPr>
              <a:buNone/>
            </a:pPr>
            <a:r>
              <a:rPr lang="en-US" dirty="0" smtClean="0"/>
              <a:t>The </a:t>
            </a:r>
            <a:r>
              <a:rPr lang="en-US" i="1" dirty="0" smtClean="0"/>
              <a:t>Universal Declaration</a:t>
            </a:r>
            <a:r>
              <a:rPr lang="en-US" dirty="0" smtClean="0"/>
              <a:t> of Human Rights</a:t>
            </a:r>
          </a:p>
          <a:p>
            <a:pPr>
              <a:buNone/>
            </a:pP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6072198" y="4214818"/>
            <a:ext cx="1585908" cy="1985774"/>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6143636" y="1857364"/>
            <a:ext cx="1500198" cy="1469582"/>
          </a:xfrm>
          <a:prstGeom prst="rect">
            <a:avLst/>
          </a:prstGeom>
          <a:noFill/>
          <a:ln w="9525">
            <a:noFill/>
            <a:miter lim="800000"/>
            <a:headEnd/>
            <a:tailEnd/>
          </a:ln>
          <a:effectLst/>
        </p:spPr>
      </p:pic>
      <p:sp>
        <p:nvSpPr>
          <p:cNvPr id="6" name="CaixaDeTexto 5"/>
          <p:cNvSpPr txBox="1"/>
          <p:nvPr/>
        </p:nvSpPr>
        <p:spPr>
          <a:xfrm>
            <a:off x="142844" y="6500834"/>
            <a:ext cx="9001156" cy="246221"/>
          </a:xfrm>
          <a:prstGeom prst="rect">
            <a:avLst/>
          </a:prstGeom>
          <a:noFill/>
        </p:spPr>
        <p:txBody>
          <a:bodyPr wrap="square" rtlCol="0">
            <a:spAutoFit/>
          </a:bodyPr>
          <a:lstStyle/>
          <a:p>
            <a:r>
              <a:rPr lang="pt-PT" sz="1000" dirty="0" err="1" smtClean="0">
                <a:solidFill>
                  <a:schemeClr val="bg1"/>
                </a:solidFill>
              </a:rPr>
              <a:t>Tosi</a:t>
            </a:r>
            <a:r>
              <a:rPr lang="pt-PT" sz="1000" dirty="0" smtClean="0">
                <a:solidFill>
                  <a:schemeClr val="bg1"/>
                </a:solidFill>
              </a:rPr>
              <a:t>, G. (2005). </a:t>
            </a:r>
            <a:r>
              <a:rPr lang="pt-PT" sz="1000" i="1" dirty="0" smtClean="0">
                <a:solidFill>
                  <a:schemeClr val="bg1"/>
                </a:solidFill>
              </a:rPr>
              <a:t>Direitos humanos </a:t>
            </a:r>
            <a:r>
              <a:rPr lang="pt-PT" sz="1000" i="1" dirty="0" err="1" smtClean="0">
                <a:solidFill>
                  <a:schemeClr val="bg1"/>
                </a:solidFill>
              </a:rPr>
              <a:t>História</a:t>
            </a:r>
            <a:r>
              <a:rPr lang="pt-PT" sz="1000" i="1" dirty="0" smtClean="0">
                <a:solidFill>
                  <a:schemeClr val="bg1"/>
                </a:solidFill>
              </a:rPr>
              <a:t>, teoria e </a:t>
            </a:r>
            <a:r>
              <a:rPr lang="pt-PT" sz="1000" i="1" dirty="0" err="1" smtClean="0">
                <a:solidFill>
                  <a:schemeClr val="bg1"/>
                </a:solidFill>
              </a:rPr>
              <a:t>prática</a:t>
            </a:r>
            <a:r>
              <a:rPr lang="pt-PT" sz="1000" dirty="0" smtClean="0">
                <a:solidFill>
                  <a:schemeClr val="bg1"/>
                </a:solidFill>
              </a:rPr>
              <a:t>. </a:t>
            </a:r>
            <a:r>
              <a:rPr lang="pt-PT" sz="1000" dirty="0" err="1" smtClean="0">
                <a:solidFill>
                  <a:schemeClr val="bg1"/>
                </a:solidFill>
              </a:rPr>
              <a:t>João</a:t>
            </a:r>
            <a:r>
              <a:rPr lang="pt-PT" sz="1000" dirty="0" smtClean="0">
                <a:solidFill>
                  <a:schemeClr val="bg1"/>
                </a:solidFill>
              </a:rPr>
              <a:t> Pessoa, PB: Editora </a:t>
            </a:r>
            <a:r>
              <a:rPr lang="pt-PT" sz="1000" dirty="0" err="1" smtClean="0">
                <a:solidFill>
                  <a:schemeClr val="bg1"/>
                </a:solidFill>
              </a:rPr>
              <a:t>Universitária</a:t>
            </a:r>
            <a:r>
              <a:rPr lang="pt-PT" sz="1000" dirty="0" smtClean="0">
                <a:solidFill>
                  <a:schemeClr val="bg1"/>
                </a:solidFill>
              </a:rPr>
              <a:t>.   </a:t>
            </a:r>
            <a:endParaRPr lang="pt-PT" sz="1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PT" dirty="0" err="1" smtClean="0"/>
              <a:t>Where</a:t>
            </a:r>
            <a:r>
              <a:rPr lang="pt-PT" dirty="0" smtClean="0"/>
              <a:t> </a:t>
            </a:r>
            <a:r>
              <a:rPr lang="pt-PT" dirty="0" err="1" smtClean="0"/>
              <a:t>is</a:t>
            </a:r>
            <a:r>
              <a:rPr lang="pt-PT" dirty="0" smtClean="0"/>
              <a:t> </a:t>
            </a:r>
            <a:r>
              <a:rPr lang="pt-PT" dirty="0" err="1" smtClean="0"/>
              <a:t>it</a:t>
            </a:r>
            <a:r>
              <a:rPr lang="pt-PT" dirty="0"/>
              <a:t>?</a:t>
            </a:r>
          </a:p>
        </p:txBody>
      </p:sp>
      <p:sp>
        <p:nvSpPr>
          <p:cNvPr id="3" name="Marcador de Posição de Conteúdo 2"/>
          <p:cNvSpPr>
            <a:spLocks noGrp="1"/>
          </p:cNvSpPr>
          <p:nvPr>
            <p:ph idx="1"/>
          </p:nvPr>
        </p:nvSpPr>
        <p:spPr>
          <a:xfrm>
            <a:off x="5929322" y="1785926"/>
            <a:ext cx="3043230" cy="4525963"/>
          </a:xfrm>
        </p:spPr>
        <p:txBody>
          <a:bodyPr/>
          <a:lstStyle/>
          <a:p>
            <a:pPr>
              <a:buNone/>
            </a:pPr>
            <a:endParaRPr lang="pt-PT" dirty="0" smtClean="0"/>
          </a:p>
          <a:p>
            <a:pPr>
              <a:buNone/>
            </a:pPr>
            <a:r>
              <a:rPr lang="pt-PT" sz="3200" dirty="0" err="1" smtClean="0"/>
              <a:t>Capitalism</a:t>
            </a:r>
            <a:endParaRPr lang="pt-PT" sz="3200" dirty="0" smtClean="0"/>
          </a:p>
          <a:p>
            <a:endParaRPr lang="pt-PT" sz="3200" dirty="0"/>
          </a:p>
          <a:p>
            <a:pPr>
              <a:buNone/>
            </a:pPr>
            <a:r>
              <a:rPr lang="pt-PT" sz="3200" dirty="0" err="1" smtClean="0"/>
              <a:t>Socialism</a:t>
            </a:r>
            <a:r>
              <a:rPr lang="pt-PT" sz="3200" dirty="0" smtClean="0"/>
              <a:t> </a:t>
            </a:r>
          </a:p>
          <a:p>
            <a:pPr>
              <a:buNone/>
            </a:pPr>
            <a:endParaRPr lang="pt-PT" sz="3200" dirty="0" smtClean="0"/>
          </a:p>
          <a:p>
            <a:pPr>
              <a:buNone/>
            </a:pPr>
            <a:r>
              <a:rPr lang="pt-PT" sz="3200" dirty="0" err="1" smtClean="0"/>
              <a:t>Religion</a:t>
            </a:r>
            <a:endParaRPr lang="pt-PT" sz="3200" dirty="0" smtClean="0"/>
          </a:p>
        </p:txBody>
      </p:sp>
      <p:pic>
        <p:nvPicPr>
          <p:cNvPr id="6" name="Picture 2"/>
          <p:cNvPicPr>
            <a:picLocks noChangeAspect="1" noChangeArrowheads="1"/>
          </p:cNvPicPr>
          <p:nvPr/>
        </p:nvPicPr>
        <p:blipFill>
          <a:blip r:embed="rId2" cstate="print"/>
          <a:srcRect/>
          <a:stretch>
            <a:fillRect/>
          </a:stretch>
        </p:blipFill>
        <p:spPr bwMode="auto">
          <a:xfrm>
            <a:off x="3500430" y="1928802"/>
            <a:ext cx="839980" cy="1119973"/>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3357554" y="3071810"/>
            <a:ext cx="1071560" cy="1175144"/>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3286116" y="4429132"/>
            <a:ext cx="1257288" cy="942966"/>
          </a:xfrm>
          <a:prstGeom prst="rect">
            <a:avLst/>
          </a:prstGeom>
          <a:noFill/>
          <a:ln w="9525">
            <a:noFill/>
            <a:miter lim="800000"/>
            <a:headEnd/>
            <a:tailEnd/>
          </a:ln>
          <a:effectLst/>
        </p:spPr>
      </p:pic>
      <p:sp>
        <p:nvSpPr>
          <p:cNvPr id="9" name="Marcador de Posição de Conteúdo 2"/>
          <p:cNvSpPr txBox="1">
            <a:spLocks/>
          </p:cNvSpPr>
          <p:nvPr/>
        </p:nvSpPr>
        <p:spPr>
          <a:xfrm>
            <a:off x="609600" y="1752600"/>
            <a:ext cx="2319326"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pt-PT"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t-PT" sz="3200" b="0" i="0" u="none" strike="noStrike" kern="1200" cap="none" spc="0" normalizeH="0" baseline="0" noProof="0" dirty="0" err="1" smtClean="0">
                <a:ln>
                  <a:noFill/>
                </a:ln>
                <a:solidFill>
                  <a:schemeClr val="tx1"/>
                </a:solidFill>
                <a:effectLst/>
                <a:uLnTx/>
                <a:uFillTx/>
                <a:latin typeface="+mn-lt"/>
                <a:ea typeface="+mn-ea"/>
                <a:cs typeface="+mn-cs"/>
              </a:rPr>
              <a:t>Liberty</a:t>
            </a:r>
            <a:endParaRPr kumimoji="0" lang="pt-PT"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pt-PT"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t-PT" sz="3200" b="0" i="0" u="none" strike="noStrike" kern="1200" cap="none" spc="0" normalizeH="0" baseline="0" noProof="0" dirty="0" err="1" smtClean="0">
                <a:ln>
                  <a:noFill/>
                </a:ln>
                <a:solidFill>
                  <a:schemeClr val="tx1"/>
                </a:solidFill>
                <a:effectLst/>
                <a:uLnTx/>
                <a:uFillTx/>
                <a:latin typeface="+mn-lt"/>
                <a:ea typeface="+mn-ea"/>
                <a:cs typeface="+mn-cs"/>
              </a:rPr>
              <a:t>Equality</a:t>
            </a:r>
            <a:r>
              <a:rPr kumimoji="0" lang="pt-PT"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pt-PT"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t-PT" sz="3200" b="0" i="0" u="none" strike="noStrike" kern="1200" cap="none" spc="0" normalizeH="0" baseline="0" noProof="0" dirty="0" err="1" smtClean="0">
                <a:ln>
                  <a:noFill/>
                </a:ln>
                <a:solidFill>
                  <a:schemeClr val="tx1"/>
                </a:solidFill>
                <a:effectLst/>
                <a:uLnTx/>
                <a:uFillTx/>
                <a:latin typeface="+mn-lt"/>
                <a:ea typeface="+mn-ea"/>
                <a:cs typeface="+mn-cs"/>
              </a:rPr>
              <a:t>Fraternity</a:t>
            </a:r>
            <a:endParaRPr kumimoji="0" lang="pt-PT"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Seta para a direita 9"/>
          <p:cNvSpPr/>
          <p:nvPr/>
        </p:nvSpPr>
        <p:spPr>
          <a:xfrm>
            <a:off x="4714876" y="464344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1" name="Seta para a direita 10"/>
          <p:cNvSpPr/>
          <p:nvPr/>
        </p:nvSpPr>
        <p:spPr>
          <a:xfrm>
            <a:off x="4714876" y="350043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2" name="Seta para a direita 11"/>
          <p:cNvSpPr/>
          <p:nvPr/>
        </p:nvSpPr>
        <p:spPr>
          <a:xfrm>
            <a:off x="4714876" y="235743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3" name="CaixaDeTexto 12"/>
          <p:cNvSpPr txBox="1"/>
          <p:nvPr/>
        </p:nvSpPr>
        <p:spPr>
          <a:xfrm>
            <a:off x="142844" y="6357958"/>
            <a:ext cx="9001156" cy="400110"/>
          </a:xfrm>
          <a:prstGeom prst="rect">
            <a:avLst/>
          </a:prstGeom>
          <a:noFill/>
        </p:spPr>
        <p:txBody>
          <a:bodyPr wrap="square" rtlCol="0">
            <a:spAutoFit/>
          </a:bodyPr>
          <a:lstStyle/>
          <a:p>
            <a:r>
              <a:rPr lang="en-US" sz="1000" dirty="0" smtClean="0">
                <a:solidFill>
                  <a:schemeClr val="bg1"/>
                </a:solidFill>
              </a:rPr>
              <a:t>Steiner, R.(1999) </a:t>
            </a:r>
            <a:r>
              <a:rPr lang="en-US" sz="1000" i="1" dirty="0" smtClean="0">
                <a:solidFill>
                  <a:schemeClr val="bg1"/>
                </a:solidFill>
              </a:rPr>
              <a:t>Towards Social Renewal: Rethinking the basis of society</a:t>
            </a:r>
            <a:r>
              <a:rPr lang="en-US" sz="1000" dirty="0" smtClean="0">
                <a:solidFill>
                  <a:schemeClr val="bg1"/>
                </a:solidFill>
              </a:rPr>
              <a:t>, Rudolf Steiner Press.</a:t>
            </a:r>
            <a:r>
              <a:rPr lang="en-US" sz="1000" dirty="0" smtClean="0"/>
              <a:t> </a:t>
            </a:r>
          </a:p>
          <a:p>
            <a:r>
              <a:rPr lang="en-US" sz="1000" dirty="0" err="1" smtClean="0">
                <a:solidFill>
                  <a:schemeClr val="bg1"/>
                </a:solidFill>
              </a:rPr>
              <a:t>Gentner</a:t>
            </a:r>
            <a:r>
              <a:rPr lang="en-US" sz="1000" dirty="0" smtClean="0">
                <a:solidFill>
                  <a:schemeClr val="bg1"/>
                </a:solidFill>
              </a:rPr>
              <a:t>, D., </a:t>
            </a:r>
            <a:r>
              <a:rPr lang="en-US" sz="1000" dirty="0" err="1" smtClean="0">
                <a:solidFill>
                  <a:schemeClr val="bg1"/>
                </a:solidFill>
              </a:rPr>
              <a:t>Holyoak</a:t>
            </a:r>
            <a:r>
              <a:rPr lang="en-US" sz="1000" dirty="0" smtClean="0">
                <a:solidFill>
                  <a:schemeClr val="bg1"/>
                </a:solidFill>
              </a:rPr>
              <a:t>, K. J., &amp; </a:t>
            </a:r>
            <a:r>
              <a:rPr lang="en-US" sz="1000" dirty="0" err="1" smtClean="0">
                <a:solidFill>
                  <a:schemeClr val="bg1"/>
                </a:solidFill>
              </a:rPr>
              <a:t>Kokinov</a:t>
            </a:r>
            <a:r>
              <a:rPr lang="en-US" sz="1000" dirty="0" smtClean="0">
                <a:solidFill>
                  <a:schemeClr val="bg1"/>
                </a:solidFill>
              </a:rPr>
              <a:t>, B. N. (2001). </a:t>
            </a:r>
            <a:r>
              <a:rPr lang="en-US" sz="1000" i="1" dirty="0" smtClean="0">
                <a:solidFill>
                  <a:schemeClr val="bg1"/>
                </a:solidFill>
              </a:rPr>
              <a:t>The analogical mind: Perspectives from cognitive science</a:t>
            </a:r>
            <a:r>
              <a:rPr lang="en-US" sz="1000" dirty="0" smtClean="0">
                <a:solidFill>
                  <a:schemeClr val="bg1"/>
                </a:solidFill>
              </a:rPr>
              <a:t>. Cambridge, Mass: MIT Press. </a:t>
            </a:r>
            <a:endParaRPr lang="pt-PT" sz="1000" dirty="0" smtClean="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PT" dirty="0" err="1" smtClean="0"/>
              <a:t>Faternity</a:t>
            </a:r>
            <a:endParaRPr lang="pt-PT" dirty="0"/>
          </a:p>
        </p:txBody>
      </p:sp>
      <p:sp>
        <p:nvSpPr>
          <p:cNvPr id="3" name="Marcador de Posição de Conteúdo 2"/>
          <p:cNvSpPr>
            <a:spLocks noGrp="1"/>
          </p:cNvSpPr>
          <p:nvPr>
            <p:ph idx="1"/>
          </p:nvPr>
        </p:nvSpPr>
        <p:spPr/>
        <p:txBody>
          <a:bodyPr>
            <a:normAutofit/>
          </a:bodyPr>
          <a:lstStyle/>
          <a:p>
            <a:pPr algn="ctr">
              <a:buNone/>
            </a:pPr>
            <a:r>
              <a:rPr lang="pt-PT" dirty="0" smtClean="0"/>
              <a:t>? </a:t>
            </a:r>
            <a:r>
              <a:rPr lang="pt-PT" dirty="0" err="1" smtClean="0"/>
              <a:t>Religion</a:t>
            </a:r>
            <a:r>
              <a:rPr lang="pt-PT" dirty="0" smtClean="0"/>
              <a:t> vs </a:t>
            </a:r>
            <a:r>
              <a:rPr lang="pt-PT" dirty="0" err="1" smtClean="0"/>
              <a:t>Scientific</a:t>
            </a:r>
            <a:r>
              <a:rPr lang="pt-PT" dirty="0" smtClean="0"/>
              <a:t> </a:t>
            </a:r>
            <a:r>
              <a:rPr lang="pt-PT" dirty="0" err="1" smtClean="0"/>
              <a:t>Knowledge</a:t>
            </a:r>
            <a:endParaRPr lang="pt-PT" dirty="0" smtClean="0"/>
          </a:p>
          <a:p>
            <a:pPr algn="ctr">
              <a:buNone/>
            </a:pPr>
            <a:endParaRPr lang="pt-PT" dirty="0" smtClean="0"/>
          </a:p>
          <a:p>
            <a:pPr algn="ctr">
              <a:buNone/>
            </a:pPr>
            <a:endParaRPr lang="pt-PT" dirty="0" smtClean="0"/>
          </a:p>
          <a:p>
            <a:pPr algn="ctr">
              <a:buNone/>
            </a:pPr>
            <a:r>
              <a:rPr lang="pt-PT" dirty="0" smtClean="0"/>
              <a:t>? </a:t>
            </a:r>
            <a:r>
              <a:rPr lang="pt-PT" dirty="0" err="1" smtClean="0"/>
              <a:t>Religion</a:t>
            </a:r>
            <a:r>
              <a:rPr lang="pt-PT" dirty="0" smtClean="0"/>
              <a:t> = </a:t>
            </a:r>
            <a:r>
              <a:rPr lang="pt-PT" dirty="0" err="1" smtClean="0"/>
              <a:t>Scientific</a:t>
            </a:r>
            <a:r>
              <a:rPr lang="pt-PT" dirty="0" smtClean="0"/>
              <a:t> </a:t>
            </a:r>
            <a:r>
              <a:rPr lang="pt-PT" dirty="0" err="1" smtClean="0"/>
              <a:t>Knowledge</a:t>
            </a:r>
            <a:endParaRPr lang="pt-PT" dirty="0" smtClean="0"/>
          </a:p>
          <a:p>
            <a:pPr algn="ctr">
              <a:buNone/>
            </a:pPr>
            <a:endParaRPr lang="pt-PT" dirty="0"/>
          </a:p>
          <a:p>
            <a:pPr algn="ctr">
              <a:buNone/>
            </a:pPr>
            <a:endParaRPr lang="pt-PT" dirty="0" smtClean="0"/>
          </a:p>
          <a:p>
            <a:pPr algn="ctr">
              <a:buNone/>
            </a:pPr>
            <a:endParaRPr lang="pt-PT" dirty="0"/>
          </a:p>
          <a:p>
            <a:pPr algn="ctr">
              <a:buNone/>
            </a:pPr>
            <a:r>
              <a:rPr lang="pt-PT" dirty="0" err="1" smtClean="0">
                <a:solidFill>
                  <a:srgbClr val="FF0000"/>
                </a:solidFill>
              </a:rPr>
              <a:t>Danger</a:t>
            </a:r>
            <a:r>
              <a:rPr lang="pt-PT" dirty="0" smtClean="0">
                <a:solidFill>
                  <a:srgbClr val="FF0000"/>
                </a:solidFill>
              </a:rPr>
              <a:t>:</a:t>
            </a:r>
            <a:r>
              <a:rPr lang="pt-PT" dirty="0" smtClean="0"/>
              <a:t> </a:t>
            </a:r>
            <a:r>
              <a:rPr lang="pt-PT" dirty="0" err="1" smtClean="0"/>
              <a:t>Economics</a:t>
            </a:r>
            <a:r>
              <a:rPr lang="pt-PT" dirty="0" smtClean="0"/>
              <a:t> </a:t>
            </a:r>
            <a:r>
              <a:rPr lang="pt-PT" dirty="0" err="1" smtClean="0"/>
              <a:t>without</a:t>
            </a:r>
            <a:r>
              <a:rPr lang="pt-PT" dirty="0" smtClean="0"/>
              <a:t> </a:t>
            </a:r>
            <a:r>
              <a:rPr lang="pt-PT" dirty="0" err="1" smtClean="0"/>
              <a:t>ethics</a:t>
            </a:r>
            <a:r>
              <a:rPr lang="pt-PT" dirty="0" smtClean="0"/>
              <a:t> </a:t>
            </a:r>
            <a:r>
              <a:rPr lang="pt-PT" dirty="0" err="1" smtClean="0"/>
              <a:t>or</a:t>
            </a:r>
            <a:r>
              <a:rPr lang="pt-PT" dirty="0" smtClean="0"/>
              <a:t> moral</a:t>
            </a:r>
          </a:p>
          <a:p>
            <a:pPr algn="ctr">
              <a:buNone/>
            </a:pPr>
            <a:endParaRPr lang="pt-PT" dirty="0"/>
          </a:p>
        </p:txBody>
      </p:sp>
      <p:pic>
        <p:nvPicPr>
          <p:cNvPr id="3075" name="Picture 3"/>
          <p:cNvPicPr>
            <a:picLocks noChangeAspect="1" noChangeArrowheads="1"/>
          </p:cNvPicPr>
          <p:nvPr/>
        </p:nvPicPr>
        <p:blipFill>
          <a:blip r:embed="rId2" cstate="print"/>
          <a:srcRect/>
          <a:stretch>
            <a:fillRect/>
          </a:stretch>
        </p:blipFill>
        <p:spPr bwMode="auto">
          <a:xfrm>
            <a:off x="3714744" y="2500306"/>
            <a:ext cx="1214446" cy="858070"/>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cstate="print"/>
          <a:srcRect/>
          <a:stretch>
            <a:fillRect/>
          </a:stretch>
        </p:blipFill>
        <p:spPr bwMode="auto">
          <a:xfrm>
            <a:off x="3714744" y="3857628"/>
            <a:ext cx="1123946" cy="1400812"/>
          </a:xfrm>
          <a:prstGeom prst="rect">
            <a:avLst/>
          </a:prstGeom>
          <a:noFill/>
          <a:ln w="9525">
            <a:noFill/>
            <a:miter lim="800000"/>
            <a:headEnd/>
            <a:tailEnd/>
          </a:ln>
          <a:effectLst/>
        </p:spPr>
      </p:pic>
      <p:sp>
        <p:nvSpPr>
          <p:cNvPr id="6" name="CaixaDeTexto 5"/>
          <p:cNvSpPr txBox="1"/>
          <p:nvPr/>
        </p:nvSpPr>
        <p:spPr>
          <a:xfrm>
            <a:off x="142844" y="6357958"/>
            <a:ext cx="9001156" cy="400110"/>
          </a:xfrm>
          <a:prstGeom prst="rect">
            <a:avLst/>
          </a:prstGeom>
          <a:noFill/>
        </p:spPr>
        <p:txBody>
          <a:bodyPr wrap="square" rtlCol="0">
            <a:spAutoFit/>
          </a:bodyPr>
          <a:lstStyle/>
          <a:p>
            <a:r>
              <a:rPr lang="en-US" sz="1000" dirty="0" err="1" smtClean="0">
                <a:solidFill>
                  <a:schemeClr val="bg1"/>
                </a:solidFill>
              </a:rPr>
              <a:t>Giberson</a:t>
            </a:r>
            <a:r>
              <a:rPr lang="en-US" sz="1000" dirty="0" smtClean="0">
                <a:solidFill>
                  <a:schemeClr val="bg1"/>
                </a:solidFill>
              </a:rPr>
              <a:t>, K., &amp; Artigas, M. (2007). </a:t>
            </a:r>
            <a:r>
              <a:rPr lang="en-US" sz="1000" i="1" dirty="0" smtClean="0">
                <a:solidFill>
                  <a:schemeClr val="bg1"/>
                </a:solidFill>
              </a:rPr>
              <a:t>Oracles of science: Celebrity scientists versus God and religion. </a:t>
            </a:r>
            <a:r>
              <a:rPr lang="en-US" sz="1000" dirty="0" smtClean="0">
                <a:solidFill>
                  <a:schemeClr val="bg1"/>
                </a:solidFill>
              </a:rPr>
              <a:t>Oxford: Oxford University Press.</a:t>
            </a:r>
          </a:p>
          <a:p>
            <a:r>
              <a:rPr lang="en-US" sz="1000" dirty="0" smtClean="0">
                <a:solidFill>
                  <a:schemeClr val="bg1"/>
                </a:solidFill>
              </a:rPr>
              <a:t>Barbour, Ian (2000) </a:t>
            </a:r>
            <a:r>
              <a:rPr lang="en-US" sz="1000" i="1" dirty="0" smtClean="0">
                <a:solidFill>
                  <a:schemeClr val="bg1"/>
                </a:solidFill>
              </a:rPr>
              <a:t>When Science Meets Religion. </a:t>
            </a:r>
            <a:r>
              <a:rPr lang="en-US" sz="1000" i="1" dirty="0" err="1" smtClean="0">
                <a:solidFill>
                  <a:schemeClr val="bg1"/>
                </a:solidFill>
              </a:rPr>
              <a:t>SanFrancisco</a:t>
            </a:r>
            <a:r>
              <a:rPr lang="en-US" sz="1000" i="1" dirty="0" smtClean="0">
                <a:solidFill>
                  <a:schemeClr val="bg1"/>
                </a:solidFill>
              </a:rPr>
              <a:t>,</a:t>
            </a:r>
            <a:r>
              <a:rPr lang="en-US" sz="1000" dirty="0" smtClean="0">
                <a:solidFill>
                  <a:schemeClr val="bg1"/>
                </a:solidFill>
              </a:rPr>
              <a:t> Harper.</a:t>
            </a:r>
            <a:endParaRPr lang="pt-PT" sz="1000" dirty="0" smtClean="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PT" dirty="0" err="1" smtClean="0"/>
              <a:t>Example</a:t>
            </a:r>
            <a:r>
              <a:rPr lang="pt-PT" dirty="0" smtClean="0"/>
              <a:t> </a:t>
            </a:r>
            <a:r>
              <a:rPr lang="pt-PT" dirty="0" err="1" smtClean="0"/>
              <a:t>Physics</a:t>
            </a:r>
            <a:endParaRPr lang="pt-PT" dirty="0"/>
          </a:p>
        </p:txBody>
      </p:sp>
      <p:sp>
        <p:nvSpPr>
          <p:cNvPr id="3" name="Marcador de Posição de Conteúdo 2"/>
          <p:cNvSpPr>
            <a:spLocks noGrp="1"/>
          </p:cNvSpPr>
          <p:nvPr>
            <p:ph idx="1"/>
          </p:nvPr>
        </p:nvSpPr>
        <p:spPr/>
        <p:txBody>
          <a:bodyPr>
            <a:normAutofit/>
          </a:bodyPr>
          <a:lstStyle/>
          <a:p>
            <a:pPr>
              <a:buNone/>
            </a:pPr>
            <a:r>
              <a:rPr lang="pt-PT" b="1" dirty="0" err="1" smtClean="0">
                <a:effectLst>
                  <a:outerShdw blurRad="38100" dist="38100" dir="2700000" algn="tl">
                    <a:srgbClr val="000000">
                      <a:alpha val="43137"/>
                    </a:srgbClr>
                  </a:outerShdw>
                </a:effectLst>
              </a:rPr>
              <a:t>Physic</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from</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the</a:t>
            </a:r>
            <a:r>
              <a:rPr lang="pt-PT" b="1" dirty="0" smtClean="0">
                <a:effectLst>
                  <a:outerShdw blurRad="38100" dist="38100" dir="2700000" algn="tl">
                    <a:srgbClr val="000000">
                      <a:alpha val="43137"/>
                    </a:srgbClr>
                  </a:outerShdw>
                </a:effectLst>
              </a:rPr>
              <a:t> </a:t>
            </a:r>
            <a:r>
              <a:rPr lang="pt-PT" b="1" dirty="0" err="1">
                <a:effectLst>
                  <a:outerShdw blurRad="38100" dist="38100" dir="2700000" algn="tl">
                    <a:srgbClr val="000000">
                      <a:alpha val="43137"/>
                    </a:srgbClr>
                  </a:outerShdw>
                </a:effectLst>
              </a:rPr>
              <a:t>G</a:t>
            </a:r>
            <a:r>
              <a:rPr lang="pt-PT" b="1" dirty="0" err="1" smtClean="0">
                <a:effectLst>
                  <a:outerShdw blurRad="38100" dist="38100" dir="2700000" algn="tl">
                    <a:srgbClr val="000000">
                      <a:alpha val="43137"/>
                    </a:srgbClr>
                  </a:outerShdw>
                </a:effectLst>
              </a:rPr>
              <a:t>reek</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nature</a:t>
            </a:r>
            <a:endParaRPr lang="pt-PT" b="1" dirty="0" smtClean="0">
              <a:effectLst>
                <a:outerShdw blurRad="38100" dist="38100" dir="2700000" algn="tl">
                  <a:srgbClr val="000000">
                    <a:alpha val="43137"/>
                  </a:srgbClr>
                </a:outerShdw>
              </a:effectLst>
            </a:endParaRPr>
          </a:p>
          <a:p>
            <a:pPr>
              <a:buNone/>
            </a:pPr>
            <a:endParaRPr lang="pt-PT" b="1" dirty="0">
              <a:effectLst>
                <a:outerShdw blurRad="38100" dist="38100" dir="2700000" algn="tl">
                  <a:srgbClr val="000000">
                    <a:alpha val="43137"/>
                  </a:srgbClr>
                </a:outerShdw>
              </a:effectLst>
            </a:endParaRPr>
          </a:p>
          <a:p>
            <a:pPr>
              <a:buNone/>
            </a:pPr>
            <a:r>
              <a:rPr lang="pt-PT" b="1" dirty="0" err="1" smtClean="0">
                <a:effectLst>
                  <a:outerShdw blurRad="38100" dist="38100" dir="2700000" algn="tl">
                    <a:srgbClr val="000000">
                      <a:alpha val="43137"/>
                    </a:srgbClr>
                  </a:outerShdw>
                </a:effectLst>
              </a:rPr>
              <a:t>Physic</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studies</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in</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vacuum</a:t>
            </a:r>
            <a:r>
              <a:rPr lang="pt-PT" b="1" dirty="0" smtClean="0">
                <a:effectLst>
                  <a:outerShdw blurRad="38100" dist="38100" dir="2700000" algn="tl">
                    <a:srgbClr val="000000">
                      <a:alpha val="43137"/>
                    </a:srgbClr>
                  </a:outerShdw>
                </a:effectLst>
              </a:rPr>
              <a:t> </a:t>
            </a:r>
          </a:p>
          <a:p>
            <a:pPr>
              <a:buNone/>
            </a:pPr>
            <a:endParaRPr lang="pt-PT" b="1" dirty="0">
              <a:effectLst>
                <a:outerShdw blurRad="38100" dist="38100" dir="2700000" algn="tl">
                  <a:srgbClr val="000000">
                    <a:alpha val="43137"/>
                  </a:srgbClr>
                </a:outerShdw>
              </a:effectLst>
            </a:endParaRPr>
          </a:p>
          <a:p>
            <a:pPr>
              <a:buNone/>
            </a:pPr>
            <a:r>
              <a:rPr lang="pt-PT" b="1" dirty="0" err="1" smtClean="0">
                <a:effectLst>
                  <a:outerShdw blurRad="38100" dist="38100" dir="2700000" algn="tl">
                    <a:srgbClr val="000000">
                      <a:alpha val="43137"/>
                    </a:srgbClr>
                  </a:outerShdw>
                </a:effectLst>
              </a:rPr>
              <a:t>Physic</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study</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of</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vacuum</a:t>
            </a:r>
            <a:endParaRPr lang="pt-PT" b="1" dirty="0" smtClean="0">
              <a:effectLst>
                <a:outerShdw blurRad="38100" dist="38100" dir="2700000" algn="tl">
                  <a:srgbClr val="000000">
                    <a:alpha val="43137"/>
                  </a:srgbClr>
                </a:outerShdw>
              </a:effectLst>
            </a:endParaRPr>
          </a:p>
          <a:p>
            <a:pPr>
              <a:buNone/>
            </a:pPr>
            <a:endParaRPr lang="pt-PT" b="1" dirty="0">
              <a:effectLst>
                <a:outerShdw blurRad="38100" dist="38100" dir="2700000" algn="tl">
                  <a:srgbClr val="000000">
                    <a:alpha val="43137"/>
                  </a:srgbClr>
                </a:outerShdw>
              </a:effectLst>
            </a:endParaRPr>
          </a:p>
          <a:p>
            <a:pPr>
              <a:buNone/>
            </a:pPr>
            <a:r>
              <a:rPr lang="pt-PT" b="1" dirty="0" err="1" smtClean="0">
                <a:effectLst>
                  <a:outerShdw blurRad="38100" dist="38100" dir="2700000" algn="tl">
                    <a:srgbClr val="000000">
                      <a:alpha val="43137"/>
                    </a:srgbClr>
                  </a:outerShdw>
                </a:effectLst>
              </a:rPr>
              <a:t>Physic</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study</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of</a:t>
            </a:r>
            <a:r>
              <a:rPr lang="pt-PT" b="1" dirty="0" smtClean="0">
                <a:effectLst>
                  <a:outerShdw blurRad="38100" dist="38100" dir="2700000" algn="tl">
                    <a:srgbClr val="000000">
                      <a:alpha val="43137"/>
                    </a:srgbClr>
                  </a:outerShdw>
                </a:effectLst>
              </a:rPr>
              <a:t> </a:t>
            </a:r>
            <a:r>
              <a:rPr lang="pt-PT" b="1" dirty="0" err="1" smtClean="0">
                <a:effectLst>
                  <a:outerShdw blurRad="38100" dist="38100" dir="2700000" algn="tl">
                    <a:srgbClr val="000000">
                      <a:alpha val="43137"/>
                    </a:srgbClr>
                  </a:outerShdw>
                </a:effectLst>
              </a:rPr>
              <a:t>nature</a:t>
            </a:r>
            <a:r>
              <a:rPr lang="pt-PT" b="1" dirty="0" smtClean="0">
                <a:effectLst>
                  <a:outerShdw blurRad="38100" dist="38100" dir="2700000" algn="tl">
                    <a:srgbClr val="000000">
                      <a:alpha val="43137"/>
                    </a:srgbClr>
                  </a:outerShdw>
                </a:effectLst>
              </a:rPr>
              <a:t>?  </a:t>
            </a:r>
            <a:r>
              <a:rPr lang="pt-PT" b="1" dirty="0" smtClean="0"/>
              <a:t>		</a:t>
            </a:r>
            <a:r>
              <a:rPr lang="pt-PT" sz="1800" i="1" dirty="0" err="1" smtClean="0"/>
              <a:t>Filosophy</a:t>
            </a:r>
            <a:r>
              <a:rPr lang="pt-PT" sz="1800" i="1" dirty="0" smtClean="0"/>
              <a:t> </a:t>
            </a:r>
            <a:r>
              <a:rPr lang="pt-PT" sz="1800" i="1" dirty="0" err="1" smtClean="0"/>
              <a:t>or</a:t>
            </a:r>
            <a:r>
              <a:rPr lang="pt-PT" sz="1800" i="1" dirty="0" smtClean="0"/>
              <a:t> </a:t>
            </a:r>
            <a:r>
              <a:rPr lang="pt-PT" sz="1800" i="1" dirty="0" err="1" smtClean="0"/>
              <a:t>Ecosophy</a:t>
            </a:r>
            <a:r>
              <a:rPr lang="pt-PT" sz="1800" i="1" dirty="0" smtClean="0"/>
              <a:t>?</a:t>
            </a:r>
            <a:endParaRPr lang="pt-PT" sz="1800" i="1" dirty="0"/>
          </a:p>
        </p:txBody>
      </p:sp>
      <p:pic>
        <p:nvPicPr>
          <p:cNvPr id="4098" name="Picture 2"/>
          <p:cNvPicPr>
            <a:picLocks noChangeAspect="1" noChangeArrowheads="1"/>
          </p:cNvPicPr>
          <p:nvPr/>
        </p:nvPicPr>
        <p:blipFill>
          <a:blip r:embed="rId2"/>
          <a:srcRect/>
          <a:stretch>
            <a:fillRect/>
          </a:stretch>
        </p:blipFill>
        <p:spPr bwMode="auto">
          <a:xfrm>
            <a:off x="6357950" y="2928934"/>
            <a:ext cx="2500330" cy="681908"/>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a:srcRect/>
          <a:stretch>
            <a:fillRect/>
          </a:stretch>
        </p:blipFill>
        <p:spPr bwMode="auto">
          <a:xfrm>
            <a:off x="6786578" y="1571612"/>
            <a:ext cx="1521537" cy="1143008"/>
          </a:xfrm>
          <a:prstGeom prst="rect">
            <a:avLst/>
          </a:prstGeom>
          <a:noFill/>
          <a:ln w="9525">
            <a:noFill/>
            <a:miter lim="800000"/>
            <a:headEnd/>
            <a:tailEnd/>
          </a:ln>
          <a:effectLst/>
        </p:spPr>
      </p:pic>
      <p:pic>
        <p:nvPicPr>
          <p:cNvPr id="4101" name="Picture 5"/>
          <p:cNvPicPr>
            <a:picLocks noChangeAspect="1" noChangeArrowheads="1"/>
          </p:cNvPicPr>
          <p:nvPr/>
        </p:nvPicPr>
        <p:blipFill>
          <a:blip r:embed="rId4"/>
          <a:srcRect/>
          <a:stretch>
            <a:fillRect/>
          </a:stretch>
        </p:blipFill>
        <p:spPr bwMode="auto">
          <a:xfrm>
            <a:off x="6858016" y="4000504"/>
            <a:ext cx="1000132" cy="302671"/>
          </a:xfrm>
          <a:prstGeom prst="rect">
            <a:avLst/>
          </a:prstGeom>
          <a:noFill/>
          <a:ln w="9525">
            <a:noFill/>
            <a:miter lim="800000"/>
            <a:headEnd/>
            <a:tailEnd/>
          </a:ln>
          <a:effectLst/>
        </p:spPr>
      </p:pic>
      <p:sp>
        <p:nvSpPr>
          <p:cNvPr id="8" name="CaixaDeTexto 7"/>
          <p:cNvSpPr txBox="1"/>
          <p:nvPr/>
        </p:nvSpPr>
        <p:spPr>
          <a:xfrm>
            <a:off x="142844" y="6500834"/>
            <a:ext cx="9001156" cy="246221"/>
          </a:xfrm>
          <a:prstGeom prst="rect">
            <a:avLst/>
          </a:prstGeom>
          <a:noFill/>
        </p:spPr>
        <p:txBody>
          <a:bodyPr wrap="square" rtlCol="0">
            <a:spAutoFit/>
          </a:bodyPr>
          <a:lstStyle/>
          <a:p>
            <a:r>
              <a:rPr lang="pt-PT" sz="1000" dirty="0" err="1" smtClean="0">
                <a:solidFill>
                  <a:schemeClr val="bg1"/>
                </a:solidFill>
              </a:rPr>
              <a:t>Elliott</a:t>
            </a:r>
            <a:r>
              <a:rPr lang="pt-PT" sz="1000" dirty="0" smtClean="0">
                <a:solidFill>
                  <a:schemeClr val="bg1"/>
                </a:solidFill>
              </a:rPr>
              <a:t>, I., </a:t>
            </a:r>
            <a:r>
              <a:rPr lang="pt-PT" sz="1000" dirty="0" err="1" smtClean="0">
                <a:solidFill>
                  <a:schemeClr val="bg1"/>
                </a:solidFill>
              </a:rPr>
              <a:t>Koole</a:t>
            </a:r>
            <a:r>
              <a:rPr lang="pt-PT" sz="1000" dirty="0" smtClean="0">
                <a:solidFill>
                  <a:schemeClr val="bg1"/>
                </a:solidFill>
              </a:rPr>
              <a:t>, W., </a:t>
            </a:r>
            <a:r>
              <a:rPr lang="pt-PT" sz="1000" dirty="0" err="1" smtClean="0">
                <a:solidFill>
                  <a:schemeClr val="bg1"/>
                </a:solidFill>
              </a:rPr>
              <a:t>Engelen</a:t>
            </a:r>
            <a:r>
              <a:rPr lang="pt-PT" sz="1000" dirty="0" smtClean="0">
                <a:solidFill>
                  <a:schemeClr val="bg1"/>
                </a:solidFill>
              </a:rPr>
              <a:t>, P., &amp; </a:t>
            </a:r>
            <a:r>
              <a:rPr lang="pt-PT" sz="1000" dirty="0" err="1" smtClean="0">
                <a:solidFill>
                  <a:schemeClr val="bg1"/>
                </a:solidFill>
              </a:rPr>
              <a:t>Capra</a:t>
            </a:r>
            <a:r>
              <a:rPr lang="pt-PT" sz="1000" dirty="0" smtClean="0">
                <a:solidFill>
                  <a:schemeClr val="bg1"/>
                </a:solidFill>
              </a:rPr>
              <a:t>, F. (1988). </a:t>
            </a:r>
            <a:r>
              <a:rPr lang="pt-PT" sz="1000" i="1" dirty="0" err="1" smtClean="0">
                <a:solidFill>
                  <a:schemeClr val="bg1"/>
                </a:solidFill>
              </a:rPr>
              <a:t>The</a:t>
            </a:r>
            <a:r>
              <a:rPr lang="pt-PT" sz="1000" i="1" dirty="0" smtClean="0">
                <a:solidFill>
                  <a:schemeClr val="bg1"/>
                </a:solidFill>
              </a:rPr>
              <a:t> </a:t>
            </a:r>
            <a:r>
              <a:rPr lang="pt-PT" sz="1000" i="1" dirty="0" err="1" smtClean="0">
                <a:solidFill>
                  <a:schemeClr val="bg1"/>
                </a:solidFill>
              </a:rPr>
              <a:t>Tao</a:t>
            </a:r>
            <a:r>
              <a:rPr lang="pt-PT" sz="1000" i="1" dirty="0" smtClean="0">
                <a:solidFill>
                  <a:schemeClr val="bg1"/>
                </a:solidFill>
              </a:rPr>
              <a:t> </a:t>
            </a:r>
            <a:r>
              <a:rPr lang="pt-PT" sz="1000" i="1" dirty="0" err="1" smtClean="0">
                <a:solidFill>
                  <a:schemeClr val="bg1"/>
                </a:solidFill>
              </a:rPr>
              <a:t>of</a:t>
            </a:r>
            <a:r>
              <a:rPr lang="pt-PT" sz="1000" i="1" dirty="0" smtClean="0">
                <a:solidFill>
                  <a:schemeClr val="bg1"/>
                </a:solidFill>
              </a:rPr>
              <a:t> </a:t>
            </a:r>
            <a:r>
              <a:rPr lang="pt-PT" sz="1000" i="1" dirty="0" err="1" smtClean="0">
                <a:solidFill>
                  <a:schemeClr val="bg1"/>
                </a:solidFill>
              </a:rPr>
              <a:t>physics</a:t>
            </a:r>
            <a:r>
              <a:rPr lang="pt-PT" sz="1000" dirty="0" smtClean="0">
                <a:solidFill>
                  <a:schemeClr val="bg1"/>
                </a:solidFill>
              </a:rPr>
              <a:t>. Melbourne: RMIT.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PT" dirty="0" err="1" smtClean="0"/>
              <a:t>Ecosophy</a:t>
            </a:r>
            <a:endParaRPr lang="pt-PT" dirty="0"/>
          </a:p>
        </p:txBody>
      </p:sp>
      <p:sp>
        <p:nvSpPr>
          <p:cNvPr id="3" name="Marcador de Posição de Conteúdo 2"/>
          <p:cNvSpPr>
            <a:spLocks noGrp="1"/>
          </p:cNvSpPr>
          <p:nvPr>
            <p:ph idx="1"/>
          </p:nvPr>
        </p:nvSpPr>
        <p:spPr>
          <a:xfrm>
            <a:off x="428596" y="2714620"/>
            <a:ext cx="8229600" cy="4389120"/>
          </a:xfrm>
        </p:spPr>
        <p:txBody>
          <a:bodyPr/>
          <a:lstStyle/>
          <a:p>
            <a:pPr algn="ctr">
              <a:buNone/>
            </a:pPr>
            <a:endParaRPr lang="en-US" dirty="0" smtClean="0"/>
          </a:p>
          <a:p>
            <a:pPr algn="ctr">
              <a:buNone/>
            </a:pPr>
            <a:endParaRPr lang="en-US" dirty="0"/>
          </a:p>
          <a:p>
            <a:pPr algn="ctr">
              <a:buNone/>
            </a:pPr>
            <a:endParaRPr lang="en-US" dirty="0" smtClean="0"/>
          </a:p>
          <a:p>
            <a:pPr algn="ctr">
              <a:buNone/>
            </a:pPr>
            <a:endParaRPr lang="en-US" dirty="0"/>
          </a:p>
          <a:p>
            <a:pPr algn="ctr">
              <a:buNone/>
            </a:pPr>
            <a:r>
              <a:rPr lang="en-US" dirty="0" smtClean="0"/>
              <a:t>The three related ecologies of environmental, mental and social worlds and their amalgamation into a methodological practice</a:t>
            </a:r>
            <a:endParaRPr lang="pt-PT" dirty="0" smtClean="0"/>
          </a:p>
        </p:txBody>
      </p:sp>
      <p:pic>
        <p:nvPicPr>
          <p:cNvPr id="5122" name="Picture 2"/>
          <p:cNvPicPr>
            <a:picLocks noChangeAspect="1" noChangeArrowheads="1"/>
          </p:cNvPicPr>
          <p:nvPr/>
        </p:nvPicPr>
        <p:blipFill>
          <a:blip r:embed="rId2"/>
          <a:srcRect/>
          <a:stretch>
            <a:fillRect/>
          </a:stretch>
        </p:blipFill>
        <p:spPr bwMode="auto">
          <a:xfrm>
            <a:off x="3000364" y="2000240"/>
            <a:ext cx="3048000" cy="2495550"/>
          </a:xfrm>
          <a:prstGeom prst="rect">
            <a:avLst/>
          </a:prstGeom>
          <a:noFill/>
          <a:ln w="9525">
            <a:noFill/>
            <a:miter lim="800000"/>
            <a:headEnd/>
            <a:tailEnd/>
          </a:ln>
          <a:effectLst/>
        </p:spPr>
      </p:pic>
      <p:sp>
        <p:nvSpPr>
          <p:cNvPr id="5" name="CaixaDeTexto 4"/>
          <p:cNvSpPr txBox="1"/>
          <p:nvPr/>
        </p:nvSpPr>
        <p:spPr>
          <a:xfrm>
            <a:off x="142844" y="6500834"/>
            <a:ext cx="9001156" cy="246221"/>
          </a:xfrm>
          <a:prstGeom prst="rect">
            <a:avLst/>
          </a:prstGeom>
          <a:noFill/>
        </p:spPr>
        <p:txBody>
          <a:bodyPr wrap="square" rtlCol="0">
            <a:spAutoFit/>
          </a:bodyPr>
          <a:lstStyle/>
          <a:p>
            <a:r>
              <a:rPr lang="pt-PT" sz="1000" dirty="0" err="1" smtClean="0">
                <a:solidFill>
                  <a:schemeClr val="bg1"/>
                </a:solidFill>
              </a:rPr>
              <a:t>Guattari</a:t>
            </a:r>
            <a:r>
              <a:rPr lang="pt-PT" sz="1000" dirty="0" smtClean="0">
                <a:solidFill>
                  <a:schemeClr val="bg1"/>
                </a:solidFill>
              </a:rPr>
              <a:t>, F., &amp; </a:t>
            </a:r>
            <a:r>
              <a:rPr lang="pt-PT" sz="1000" dirty="0" err="1" smtClean="0">
                <a:solidFill>
                  <a:schemeClr val="bg1"/>
                </a:solidFill>
              </a:rPr>
              <a:t>Bittencourt</a:t>
            </a:r>
            <a:r>
              <a:rPr lang="pt-PT" sz="1000" dirty="0" smtClean="0">
                <a:solidFill>
                  <a:schemeClr val="bg1"/>
                </a:solidFill>
              </a:rPr>
              <a:t>, M. C. F. (1997). </a:t>
            </a:r>
            <a:r>
              <a:rPr lang="pt-PT" sz="1000" i="1" dirty="0" smtClean="0">
                <a:solidFill>
                  <a:schemeClr val="bg1"/>
                </a:solidFill>
              </a:rPr>
              <a:t>As </a:t>
            </a:r>
            <a:r>
              <a:rPr lang="pt-PT" sz="1000" i="1" dirty="0" err="1" smtClean="0">
                <a:solidFill>
                  <a:schemeClr val="bg1"/>
                </a:solidFill>
              </a:rPr>
              <a:t>tres</a:t>
            </a:r>
            <a:r>
              <a:rPr lang="pt-PT" sz="1000" i="1" dirty="0" smtClean="0">
                <a:solidFill>
                  <a:schemeClr val="bg1"/>
                </a:solidFill>
              </a:rPr>
              <a:t> ecologias</a:t>
            </a:r>
            <a:r>
              <a:rPr lang="pt-PT" sz="1000" dirty="0" smtClean="0">
                <a:solidFill>
                  <a:schemeClr val="bg1"/>
                </a:solidFill>
              </a:rPr>
              <a:t>. </a:t>
            </a:r>
            <a:r>
              <a:rPr lang="pt-PT" sz="1000" dirty="0" err="1" smtClean="0">
                <a:solidFill>
                  <a:schemeClr val="bg1"/>
                </a:solidFill>
              </a:rPr>
              <a:t>Campinas-Sp</a:t>
            </a:r>
            <a:r>
              <a:rPr lang="pt-PT" sz="1000" dirty="0" smtClean="0">
                <a:solidFill>
                  <a:schemeClr val="bg1"/>
                </a:solidFill>
              </a:rPr>
              <a:t>: </a:t>
            </a:r>
            <a:r>
              <a:rPr lang="pt-PT" sz="1000" dirty="0" err="1" smtClean="0">
                <a:solidFill>
                  <a:schemeClr val="bg1"/>
                </a:solidFill>
              </a:rPr>
              <a:t>Papirus</a:t>
            </a:r>
            <a:r>
              <a:rPr lang="pt-PT" sz="1000" dirty="0" smtClean="0">
                <a:solidFill>
                  <a:schemeClr val="bg1"/>
                </a:solidFill>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PT" dirty="0" err="1" smtClean="0"/>
              <a:t>Methodology</a:t>
            </a:r>
            <a:endParaRPr lang="pt-PT" dirty="0"/>
          </a:p>
        </p:txBody>
      </p:sp>
      <p:sp>
        <p:nvSpPr>
          <p:cNvPr id="3" name="Marcador de Posição de Conteúdo 2"/>
          <p:cNvSpPr>
            <a:spLocks noGrp="1"/>
          </p:cNvSpPr>
          <p:nvPr>
            <p:ph idx="1"/>
          </p:nvPr>
        </p:nvSpPr>
        <p:spPr>
          <a:xfrm>
            <a:off x="428596" y="2332037"/>
            <a:ext cx="8229600" cy="4525963"/>
          </a:xfrm>
        </p:spPr>
        <p:txBody>
          <a:bodyPr/>
          <a:lstStyle/>
          <a:p>
            <a:pPr algn="ctr">
              <a:buNone/>
            </a:pPr>
            <a:r>
              <a:rPr lang="pt-PT" dirty="0" smtClean="0"/>
              <a:t>	</a:t>
            </a:r>
            <a:r>
              <a:rPr lang="pt-PT" dirty="0" err="1" smtClean="0"/>
              <a:t>Economic</a:t>
            </a:r>
            <a:r>
              <a:rPr lang="pt-PT" dirty="0" smtClean="0"/>
              <a:t> </a:t>
            </a:r>
            <a:r>
              <a:rPr lang="pt-PT" dirty="0" err="1" smtClean="0"/>
              <a:t>efficiency</a:t>
            </a:r>
            <a:r>
              <a:rPr lang="pt-PT" dirty="0" smtClean="0"/>
              <a:t>, social </a:t>
            </a:r>
            <a:r>
              <a:rPr lang="pt-PT" dirty="0" err="1" smtClean="0"/>
              <a:t>equity</a:t>
            </a:r>
            <a:r>
              <a:rPr lang="pt-PT" dirty="0" smtClean="0"/>
              <a:t> </a:t>
            </a:r>
            <a:r>
              <a:rPr lang="pt-PT" dirty="0" err="1" smtClean="0"/>
              <a:t>and</a:t>
            </a:r>
            <a:r>
              <a:rPr lang="pt-PT" dirty="0" smtClean="0"/>
              <a:t> </a:t>
            </a:r>
            <a:r>
              <a:rPr lang="pt-PT" dirty="0" err="1" smtClean="0"/>
              <a:t>respect</a:t>
            </a:r>
            <a:r>
              <a:rPr lang="pt-PT" dirty="0" smtClean="0"/>
              <a:t> to </a:t>
            </a:r>
            <a:r>
              <a:rPr lang="pt-PT" dirty="0" err="1" smtClean="0"/>
              <a:t>the</a:t>
            </a:r>
            <a:r>
              <a:rPr lang="pt-PT" dirty="0" smtClean="0"/>
              <a:t> </a:t>
            </a:r>
            <a:r>
              <a:rPr lang="pt-PT" dirty="0" err="1" smtClean="0"/>
              <a:t>human</a:t>
            </a:r>
            <a:r>
              <a:rPr lang="pt-PT" dirty="0" smtClean="0"/>
              <a:t> </a:t>
            </a:r>
            <a:endParaRPr lang="pt-PT" dirty="0"/>
          </a:p>
        </p:txBody>
      </p:sp>
      <p:pic>
        <p:nvPicPr>
          <p:cNvPr id="1026" name="Picture 2"/>
          <p:cNvPicPr>
            <a:picLocks noChangeAspect="1" noChangeArrowheads="1"/>
          </p:cNvPicPr>
          <p:nvPr/>
        </p:nvPicPr>
        <p:blipFill>
          <a:blip r:embed="rId2"/>
          <a:srcRect/>
          <a:stretch>
            <a:fillRect/>
          </a:stretch>
        </p:blipFill>
        <p:spPr bwMode="auto">
          <a:xfrm>
            <a:off x="500034" y="3500438"/>
            <a:ext cx="1857388" cy="1857388"/>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3643306" y="3643314"/>
            <a:ext cx="2214578" cy="1630467"/>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7000892" y="3357562"/>
            <a:ext cx="1522098" cy="2238379"/>
          </a:xfrm>
          <a:prstGeom prst="rect">
            <a:avLst/>
          </a:prstGeom>
          <a:noFill/>
          <a:ln w="9525">
            <a:noFill/>
            <a:miter lim="800000"/>
            <a:headEnd/>
            <a:tailEnd/>
          </a:ln>
          <a:effectLst/>
        </p:spPr>
      </p:pic>
      <p:sp>
        <p:nvSpPr>
          <p:cNvPr id="7" name="CaixaDeTexto 6"/>
          <p:cNvSpPr txBox="1"/>
          <p:nvPr/>
        </p:nvSpPr>
        <p:spPr>
          <a:xfrm>
            <a:off x="142844" y="6500834"/>
            <a:ext cx="9001156" cy="246221"/>
          </a:xfrm>
          <a:prstGeom prst="rect">
            <a:avLst/>
          </a:prstGeom>
          <a:noFill/>
        </p:spPr>
        <p:txBody>
          <a:bodyPr wrap="square" rtlCol="0">
            <a:spAutoFit/>
          </a:bodyPr>
          <a:lstStyle/>
          <a:p>
            <a:r>
              <a:rPr lang="en-US" sz="1000" dirty="0" err="1" smtClean="0">
                <a:solidFill>
                  <a:schemeClr val="bg1"/>
                </a:solidFill>
              </a:rPr>
              <a:t>Polasky</a:t>
            </a:r>
            <a:r>
              <a:rPr lang="en-US" sz="1000" dirty="0" smtClean="0">
                <a:solidFill>
                  <a:schemeClr val="bg1"/>
                </a:solidFill>
              </a:rPr>
              <a:t>, S. (2002). </a:t>
            </a:r>
            <a:r>
              <a:rPr lang="en-US" sz="1000" i="1" dirty="0" smtClean="0">
                <a:solidFill>
                  <a:schemeClr val="bg1"/>
                </a:solidFill>
              </a:rPr>
              <a:t>The economics of biodiversity conservation</a:t>
            </a:r>
            <a:r>
              <a:rPr lang="en-US" sz="1000" dirty="0" smtClean="0">
                <a:solidFill>
                  <a:schemeClr val="bg1"/>
                </a:solidFill>
              </a:rPr>
              <a:t>. International library of environmental economics and policy. </a:t>
            </a:r>
            <a:r>
              <a:rPr lang="en-US" sz="1000" dirty="0" err="1" smtClean="0">
                <a:solidFill>
                  <a:schemeClr val="bg1"/>
                </a:solidFill>
              </a:rPr>
              <a:t>Aldershot</a:t>
            </a:r>
            <a:r>
              <a:rPr lang="en-US" sz="1000" dirty="0" smtClean="0">
                <a:solidFill>
                  <a:schemeClr val="bg1"/>
                </a:solidFill>
              </a:rPr>
              <a:t>, Hants: </a:t>
            </a:r>
            <a:r>
              <a:rPr lang="en-US" sz="1000" dirty="0" err="1" smtClean="0">
                <a:solidFill>
                  <a:schemeClr val="bg1"/>
                </a:solidFill>
              </a:rPr>
              <a:t>Ashgate</a:t>
            </a:r>
            <a:r>
              <a:rPr lang="en-US" sz="1000" dirty="0" smtClean="0">
                <a:solidFill>
                  <a:schemeClr val="bg1"/>
                </a:solidFill>
              </a:rPr>
              <a:t>. </a:t>
            </a:r>
            <a:endParaRPr lang="pt-PT" sz="1000" dirty="0" smtClean="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p:txBody>
          <a:bodyPr/>
          <a:lstStyle/>
          <a:p>
            <a:pPr algn="ctr">
              <a:buNone/>
            </a:pPr>
            <a:r>
              <a:rPr lang="en-US" dirty="0" smtClean="0"/>
              <a:t>The sustainability of ecosystems, the shortages of natural resources, generation of  waste, among other things, make impossible the current model of economic development, where costs environmental and social function are ignored in the production of wealth that aims at reducing costs, maximizing profits and power of the market itself.</a:t>
            </a:r>
          </a:p>
          <a:p>
            <a:pPr>
              <a:buNone/>
            </a:pPr>
            <a:endParaRPr lang="pt-PT" dirty="0"/>
          </a:p>
        </p:txBody>
      </p:sp>
      <p:pic>
        <p:nvPicPr>
          <p:cNvPr id="1026" name="Picture 2"/>
          <p:cNvPicPr>
            <a:picLocks noChangeAspect="1" noChangeArrowheads="1"/>
          </p:cNvPicPr>
          <p:nvPr/>
        </p:nvPicPr>
        <p:blipFill>
          <a:blip r:embed="rId2"/>
          <a:srcRect/>
          <a:stretch>
            <a:fillRect/>
          </a:stretch>
        </p:blipFill>
        <p:spPr bwMode="auto">
          <a:xfrm>
            <a:off x="4000496" y="5286388"/>
            <a:ext cx="1214446" cy="1214446"/>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PT" dirty="0" err="1" smtClean="0"/>
              <a:t>Contact</a:t>
            </a:r>
            <a:endParaRPr lang="pt-PT" dirty="0"/>
          </a:p>
        </p:txBody>
      </p:sp>
      <p:sp>
        <p:nvSpPr>
          <p:cNvPr id="3" name="Marcador de Posição de Conteúdo 2"/>
          <p:cNvSpPr>
            <a:spLocks noGrp="1"/>
          </p:cNvSpPr>
          <p:nvPr>
            <p:ph idx="1"/>
          </p:nvPr>
        </p:nvSpPr>
        <p:spPr/>
        <p:txBody>
          <a:bodyPr/>
          <a:lstStyle/>
          <a:p>
            <a:pPr>
              <a:buNone/>
            </a:pPr>
            <a:endParaRPr lang="pt-PT" dirty="0" smtClean="0"/>
          </a:p>
          <a:p>
            <a:pPr>
              <a:buNone/>
            </a:pPr>
            <a:r>
              <a:rPr lang="pt-PT" dirty="0" smtClean="0"/>
              <a:t>Tiago João Baptista</a:t>
            </a:r>
          </a:p>
          <a:p>
            <a:pPr>
              <a:buNone/>
            </a:pPr>
            <a:r>
              <a:rPr lang="pt-PT" dirty="0" smtClean="0"/>
              <a:t>+48 724821240</a:t>
            </a:r>
          </a:p>
          <a:p>
            <a:pPr>
              <a:buNone/>
            </a:pPr>
            <a:r>
              <a:rPr lang="pt-PT" dirty="0" err="1" smtClean="0"/>
              <a:t>TiagoBaptista</a:t>
            </a:r>
            <a:r>
              <a:rPr lang="pt-PT" dirty="0" smtClean="0"/>
              <a:t> @ </a:t>
            </a:r>
            <a:r>
              <a:rPr lang="pt-PT" dirty="0" err="1" smtClean="0"/>
              <a:t>g</a:t>
            </a:r>
            <a:r>
              <a:rPr lang="pt-PT" dirty="0" err="1" smtClean="0"/>
              <a:t>mail.com</a:t>
            </a:r>
            <a:endParaRPr lang="pt-PT"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xo">
  <a:themeElements>
    <a:clrScheme name="Fluxo">
      <a:dk1>
        <a:sysClr val="windowText" lastClr="000000"/>
      </a:dk1>
      <a:lt1>
        <a:sysClr val="window" lastClr="F4F4F4"/>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364</TotalTime>
  <Words>352</Words>
  <Application>Microsoft Office PowerPoint</Application>
  <PresentationFormat>Apresentação no Ecrã (4:3)</PresentationFormat>
  <Paragraphs>61</Paragraphs>
  <Slides>9</Slides>
  <Notes>0</Notes>
  <HiddenSlides>0</HiddenSlides>
  <MMClips>0</MMClips>
  <ScaleCrop>false</ScaleCrop>
  <HeadingPairs>
    <vt:vector size="4" baseType="variant">
      <vt:variant>
        <vt:lpstr>Tema</vt:lpstr>
      </vt:variant>
      <vt:variant>
        <vt:i4>1</vt:i4>
      </vt:variant>
      <vt:variant>
        <vt:lpstr>Títulos dos diapositivos</vt:lpstr>
      </vt:variant>
      <vt:variant>
        <vt:i4>9</vt:i4>
      </vt:variant>
    </vt:vector>
  </HeadingPairs>
  <TitlesOfParts>
    <vt:vector size="10" baseType="lpstr">
      <vt:lpstr>Fluxo</vt:lpstr>
      <vt:lpstr>Raising environmental effectiveness of small business (a political prespective)</vt:lpstr>
      <vt:lpstr>Liberty, equality, fraternity</vt:lpstr>
      <vt:lpstr>Where is it?</vt:lpstr>
      <vt:lpstr>Faternity</vt:lpstr>
      <vt:lpstr>Example Physics</vt:lpstr>
      <vt:lpstr>Ecosophy</vt:lpstr>
      <vt:lpstr>Methodology</vt:lpstr>
      <vt:lpstr>Diapositivo 8</vt:lpstr>
      <vt:lpstr>Contact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dc:creator>
  <cp:lastModifiedBy>Utilizador</cp:lastModifiedBy>
  <cp:revision>42</cp:revision>
  <dcterms:created xsi:type="dcterms:W3CDTF">2009-12-01T11:01:31Z</dcterms:created>
  <dcterms:modified xsi:type="dcterms:W3CDTF">2009-12-12T12:46:20Z</dcterms:modified>
</cp:coreProperties>
</file>